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256" r:id="rId5"/>
    <p:sldId id="257" r:id="rId6"/>
    <p:sldId id="258" r:id="rId7"/>
    <p:sldId id="277"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 Tillema" initials="MT" lastIdx="2" clrIdx="0">
    <p:extLst>
      <p:ext uri="{19B8F6BF-5375-455C-9EA6-DF929625EA0E}">
        <p15:presenceInfo xmlns:p15="http://schemas.microsoft.com/office/powerpoint/2012/main" userId="Maria Tillema" providerId="None"/>
      </p:ext>
    </p:extLst>
  </p:cmAuthor>
  <p:cmAuthor id="2" name="Laura Mol" initials="LM" lastIdx="2" clrIdx="1">
    <p:extLst>
      <p:ext uri="{19B8F6BF-5375-455C-9EA6-DF929625EA0E}">
        <p15:presenceInfo xmlns:p15="http://schemas.microsoft.com/office/powerpoint/2012/main" userId="Laura Mo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4A4A"/>
    <a:srgbClr val="BF0D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2FD9B4-E677-414A-ABF4-8D5CB70F96DF}" type="datetimeFigureOut">
              <a:rPr lang="nl-NL" smtClean="0"/>
              <a:t>21-10-2020</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EE0B6B-7292-4E2B-80A8-4B635BA28BEC}" type="slidenum">
              <a:rPr lang="nl-NL" smtClean="0"/>
              <a:t>‹nr.›</a:t>
            </a:fld>
            <a:endParaRPr lang="nl-NL"/>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1371600" y="3886200"/>
            <a:ext cx="6400800" cy="1752600"/>
          </a:xfrm>
        </p:spPr>
        <p:txBody>
          <a:bodyPr/>
          <a:lstStyle>
            <a:lvl1pPr marL="0" indent="0" algn="ctr">
              <a:buNone/>
              <a:defRPr>
                <a:solidFill>
                  <a:srgbClr val="4A4A4A"/>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pic>
        <p:nvPicPr>
          <p:cNvPr id="1026" name="Picture 2" descr="P:\School en Veiligheid\voorlichting veiligheidsprojecten\Logo's\Nieuwe logo's\SSV-logo-RGB.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20272" y="188640"/>
            <a:ext cx="1836661" cy="1322204"/>
          </a:xfrm>
          <a:prstGeom prst="rect">
            <a:avLst/>
          </a:prstGeom>
          <a:noFill/>
          <a:extLst>
            <a:ext uri="{909E8E84-426E-40DD-AFC4-6F175D3DCCD1}">
              <a14:hiddenFill xmlns:a14="http://schemas.microsoft.com/office/drawing/2010/main">
                <a:solidFill>
                  <a:srgbClr val="FFFFFF"/>
                </a:solidFill>
              </a14:hiddenFill>
            </a:ext>
          </a:extLst>
        </p:spPr>
      </p:pic>
      <p:sp>
        <p:nvSpPr>
          <p:cNvPr id="8" name="Tijdelijke aanduiding voor voettekst 4"/>
          <p:cNvSpPr>
            <a:spLocks noGrp="1"/>
          </p:cNvSpPr>
          <p:nvPr>
            <p:ph type="ftr" sz="quarter" idx="3"/>
          </p:nvPr>
        </p:nvSpPr>
        <p:spPr>
          <a:xfrm>
            <a:off x="467544" y="6356350"/>
            <a:ext cx="8208912" cy="365125"/>
          </a:xfrm>
          <a:prstGeom prst="rect">
            <a:avLst/>
          </a:prstGeom>
        </p:spPr>
        <p:txBody>
          <a:bodyPr vert="horz" lIns="91440" tIns="45720" rIns="91440" bIns="45720" rtlCol="0" anchor="ctr"/>
          <a:lstStyle>
            <a:lvl1pPr algn="ctr">
              <a:defRPr sz="1100">
                <a:solidFill>
                  <a:schemeClr val="tx1">
                    <a:tint val="75000"/>
                  </a:schemeClr>
                </a:solidFill>
              </a:defRPr>
            </a:lvl1pPr>
          </a:lstStyle>
          <a:p>
            <a:r>
              <a:rPr lang="nl-NL"/>
              <a:t>Stichting School &amp; Veiligheid ondersteunt scholen bij het bevorderen van een sociaal veilig klimaat.</a:t>
            </a:r>
          </a:p>
          <a:p>
            <a:r>
              <a:rPr lang="nl-NL"/>
              <a:t>www.schoolenveiligheid.nl</a:t>
            </a:r>
          </a:p>
        </p:txBody>
      </p:sp>
      <p:sp>
        <p:nvSpPr>
          <p:cNvPr id="7" name="Titel 6"/>
          <p:cNvSpPr>
            <a:spLocks noGrp="1"/>
          </p:cNvSpPr>
          <p:nvPr>
            <p:ph type="title"/>
          </p:nvPr>
        </p:nvSpPr>
        <p:spPr/>
        <p:txBody>
          <a:bodyPr/>
          <a:lstStyle/>
          <a:p>
            <a:r>
              <a:rPr lang="nl-NL"/>
              <a:t>Klik om de stijl te bewerken</a:t>
            </a:r>
          </a:p>
        </p:txBody>
      </p:sp>
    </p:spTree>
    <p:extLst>
      <p:ext uri="{BB962C8B-B14F-4D97-AF65-F5344CB8AC3E}">
        <p14:creationId xmlns:p14="http://schemas.microsoft.com/office/powerpoint/2010/main" val="1588133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lvl1pPr>
              <a:defRPr>
                <a:solidFill>
                  <a:srgbClr val="4A4A4A"/>
                </a:solidFill>
              </a:defRPr>
            </a:lvl1pPr>
            <a:lvl2pPr>
              <a:defRPr>
                <a:solidFill>
                  <a:srgbClr val="4A4A4A"/>
                </a:solidFill>
              </a:defRPr>
            </a:lvl2pPr>
            <a:lvl3pPr>
              <a:defRPr>
                <a:solidFill>
                  <a:srgbClr val="4A4A4A"/>
                </a:solidFill>
              </a:defRPr>
            </a:lvl3pPr>
            <a:lvl4pPr>
              <a:defRPr>
                <a:solidFill>
                  <a:srgbClr val="4A4A4A"/>
                </a:solidFill>
              </a:defRPr>
            </a:lvl4pPr>
            <a:lvl5pPr>
              <a:defRPr>
                <a:solidFill>
                  <a:srgbClr val="4A4A4A"/>
                </a:solidFill>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p:cNvSpPr>
            <a:spLocks noGrp="1"/>
          </p:cNvSpPr>
          <p:nvPr>
            <p:ph type="ftr" sz="quarter" idx="3"/>
          </p:nvPr>
        </p:nvSpPr>
        <p:spPr>
          <a:xfrm>
            <a:off x="467544" y="6356350"/>
            <a:ext cx="8208912" cy="365125"/>
          </a:xfrm>
          <a:prstGeom prst="rect">
            <a:avLst/>
          </a:prstGeom>
        </p:spPr>
        <p:txBody>
          <a:bodyPr vert="horz" lIns="91440" tIns="45720" rIns="91440" bIns="45720" rtlCol="0" anchor="ctr"/>
          <a:lstStyle>
            <a:lvl1pPr algn="ctr">
              <a:defRPr sz="1100">
                <a:solidFill>
                  <a:schemeClr val="tx1">
                    <a:tint val="75000"/>
                  </a:schemeClr>
                </a:solidFill>
              </a:defRPr>
            </a:lvl1p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2076383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rgbClr val="4A4A4A"/>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7" name="Tijdelijke aanduiding voor voettekst 4"/>
          <p:cNvSpPr>
            <a:spLocks noGrp="1"/>
          </p:cNvSpPr>
          <p:nvPr>
            <p:ph type="ftr" sz="quarter" idx="3"/>
          </p:nvPr>
        </p:nvSpPr>
        <p:spPr>
          <a:xfrm>
            <a:off x="467544" y="6356350"/>
            <a:ext cx="8208912" cy="365125"/>
          </a:xfrm>
          <a:prstGeom prst="rect">
            <a:avLst/>
          </a:prstGeom>
        </p:spPr>
        <p:txBody>
          <a:bodyPr vert="horz" lIns="91440" tIns="45720" rIns="91440" bIns="45720" rtlCol="0" anchor="ctr"/>
          <a:lstStyle>
            <a:lvl1pPr algn="ctr">
              <a:defRPr sz="1100">
                <a:solidFill>
                  <a:schemeClr val="tx1">
                    <a:tint val="75000"/>
                  </a:schemeClr>
                </a:solidFill>
              </a:defRPr>
            </a:lvl1p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2398102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48949" y="332656"/>
            <a:ext cx="6408712" cy="1143000"/>
          </a:xfrm>
        </p:spPr>
        <p:txBody>
          <a:bodyPr/>
          <a:lstStyle>
            <a:lvl1pPr>
              <a:defRPr>
                <a:solidFill>
                  <a:srgbClr val="BF0D3E"/>
                </a:solidFill>
              </a:defRPr>
            </a:lvl1p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solidFill>
                  <a:srgbClr val="4A4A4A"/>
                </a:solidFill>
              </a:defRPr>
            </a:lvl1pPr>
            <a:lvl2pPr>
              <a:defRPr sz="2400">
                <a:solidFill>
                  <a:srgbClr val="4A4A4A"/>
                </a:solidFill>
              </a:defRPr>
            </a:lvl2pPr>
            <a:lvl3pPr>
              <a:defRPr sz="2000">
                <a:solidFill>
                  <a:srgbClr val="4A4A4A"/>
                </a:solidFill>
              </a:defRPr>
            </a:lvl3pPr>
            <a:lvl4pPr>
              <a:defRPr sz="1800">
                <a:solidFill>
                  <a:srgbClr val="4A4A4A"/>
                </a:solidFill>
              </a:defRPr>
            </a:lvl4pPr>
            <a:lvl5pPr>
              <a:defRPr sz="1800">
                <a:solidFill>
                  <a:srgbClr val="4A4A4A"/>
                </a:solidFill>
              </a:defRPr>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voettekst 4"/>
          <p:cNvSpPr>
            <a:spLocks noGrp="1"/>
          </p:cNvSpPr>
          <p:nvPr>
            <p:ph type="ftr" sz="quarter" idx="3"/>
          </p:nvPr>
        </p:nvSpPr>
        <p:spPr>
          <a:xfrm>
            <a:off x="467544" y="6356350"/>
            <a:ext cx="8208912" cy="365125"/>
          </a:xfrm>
          <a:prstGeom prst="rect">
            <a:avLst/>
          </a:prstGeom>
        </p:spPr>
        <p:txBody>
          <a:bodyPr vert="horz" lIns="91440" tIns="45720" rIns="91440" bIns="45720" rtlCol="0" anchor="ctr"/>
          <a:lstStyle>
            <a:lvl1pPr algn="ctr">
              <a:defRPr sz="1100">
                <a:solidFill>
                  <a:schemeClr val="tx1">
                    <a:tint val="75000"/>
                  </a:schemeClr>
                </a:solidFill>
              </a:defRPr>
            </a:lvl1p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3076040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323528" y="260648"/>
            <a:ext cx="6768752" cy="1143000"/>
          </a:xfrm>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solidFill>
                  <a:srgbClr val="4A4A4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solidFill>
                  <a:srgbClr val="4A4A4A"/>
                </a:solidFill>
              </a:defRPr>
            </a:lvl1pPr>
            <a:lvl2pPr>
              <a:defRPr sz="2000">
                <a:solidFill>
                  <a:srgbClr val="4A4A4A"/>
                </a:solidFill>
              </a:defRPr>
            </a:lvl2pPr>
            <a:lvl3pPr>
              <a:defRPr sz="1800">
                <a:solidFill>
                  <a:srgbClr val="4A4A4A"/>
                </a:solidFill>
              </a:defRPr>
            </a:lvl3pPr>
            <a:lvl4pPr>
              <a:defRPr sz="1600">
                <a:solidFill>
                  <a:srgbClr val="4A4A4A"/>
                </a:solidFill>
              </a:defRPr>
            </a:lvl4pPr>
            <a:lvl5pPr>
              <a:defRPr sz="1600">
                <a:solidFill>
                  <a:srgbClr val="4A4A4A"/>
                </a:solidFill>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solidFill>
                  <a:srgbClr val="4A4A4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solidFill>
                  <a:srgbClr val="4A4A4A"/>
                </a:solidFill>
              </a:defRPr>
            </a:lvl1pPr>
            <a:lvl2pPr>
              <a:defRPr sz="2000">
                <a:solidFill>
                  <a:srgbClr val="4A4A4A"/>
                </a:solidFill>
              </a:defRPr>
            </a:lvl2pPr>
            <a:lvl3pPr>
              <a:defRPr sz="1800">
                <a:solidFill>
                  <a:srgbClr val="4A4A4A"/>
                </a:solidFill>
              </a:defRPr>
            </a:lvl3pPr>
            <a:lvl4pPr>
              <a:defRPr sz="1600">
                <a:solidFill>
                  <a:srgbClr val="4A4A4A"/>
                </a:solidFill>
              </a:defRPr>
            </a:lvl4pPr>
            <a:lvl5pPr>
              <a:defRPr sz="1600">
                <a:solidFill>
                  <a:srgbClr val="4A4A4A"/>
                </a:solidFill>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10" name="Tijdelijke aanduiding voor voettekst 4"/>
          <p:cNvSpPr>
            <a:spLocks noGrp="1"/>
          </p:cNvSpPr>
          <p:nvPr>
            <p:ph type="ftr" sz="quarter" idx="10"/>
          </p:nvPr>
        </p:nvSpPr>
        <p:spPr>
          <a:xfrm>
            <a:off x="467544" y="6356350"/>
            <a:ext cx="8208912" cy="365125"/>
          </a:xfrm>
          <a:prstGeom prst="rect">
            <a:avLst/>
          </a:prstGeom>
        </p:spPr>
        <p:txBody>
          <a:bodyPr vert="horz" lIns="91440" tIns="45720" rIns="91440" bIns="45720" rtlCol="0" anchor="ctr"/>
          <a:lstStyle>
            <a:lvl1pPr algn="ctr">
              <a:defRPr sz="1100">
                <a:solidFill>
                  <a:schemeClr val="tx1">
                    <a:tint val="75000"/>
                  </a:schemeClr>
                </a:solidFill>
              </a:defRPr>
            </a:lvl1p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4032937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6" name="Tijdelijke aanduiding voor voettekst 4"/>
          <p:cNvSpPr>
            <a:spLocks noGrp="1"/>
          </p:cNvSpPr>
          <p:nvPr>
            <p:ph type="ftr" sz="quarter" idx="3"/>
          </p:nvPr>
        </p:nvSpPr>
        <p:spPr>
          <a:xfrm>
            <a:off x="467544" y="6356350"/>
            <a:ext cx="8208912" cy="365125"/>
          </a:xfrm>
          <a:prstGeom prst="rect">
            <a:avLst/>
          </a:prstGeom>
        </p:spPr>
        <p:txBody>
          <a:bodyPr vert="horz" lIns="91440" tIns="45720" rIns="91440" bIns="45720" rtlCol="0" anchor="ctr"/>
          <a:lstStyle>
            <a:lvl1pPr algn="ctr">
              <a:defRPr sz="1100">
                <a:solidFill>
                  <a:schemeClr val="tx1">
                    <a:tint val="75000"/>
                  </a:schemeClr>
                </a:solidFill>
              </a:defRPr>
            </a:lvl1p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2043558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5" name="Tijdelijke aanduiding voor voettekst 4"/>
          <p:cNvSpPr>
            <a:spLocks noGrp="1"/>
          </p:cNvSpPr>
          <p:nvPr>
            <p:ph type="ftr" sz="quarter" idx="3"/>
          </p:nvPr>
        </p:nvSpPr>
        <p:spPr>
          <a:xfrm>
            <a:off x="467544" y="6356350"/>
            <a:ext cx="8208912" cy="365125"/>
          </a:xfrm>
          <a:prstGeom prst="rect">
            <a:avLst/>
          </a:prstGeom>
        </p:spPr>
        <p:txBody>
          <a:bodyPr vert="horz" lIns="91440" tIns="45720" rIns="91440" bIns="45720" rtlCol="0" anchor="ctr"/>
          <a:lstStyle>
            <a:lvl1pPr algn="ctr">
              <a:defRPr sz="1100">
                <a:solidFill>
                  <a:schemeClr val="tx1">
                    <a:tint val="75000"/>
                  </a:schemeClr>
                </a:solidFill>
              </a:defRPr>
            </a:lvl1p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460696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lvl1pPr>
              <a:defRPr>
                <a:solidFill>
                  <a:srgbClr val="4A4A4A"/>
                </a:solidFill>
              </a:defRPr>
            </a:lvl1pPr>
            <a:lvl2pPr>
              <a:defRPr>
                <a:solidFill>
                  <a:srgbClr val="4A4A4A"/>
                </a:solidFill>
              </a:defRPr>
            </a:lvl2pPr>
            <a:lvl3pPr>
              <a:defRPr>
                <a:solidFill>
                  <a:srgbClr val="4A4A4A"/>
                </a:solidFill>
              </a:defRPr>
            </a:lvl3pPr>
            <a:lvl4pPr>
              <a:defRPr>
                <a:solidFill>
                  <a:srgbClr val="4A4A4A"/>
                </a:solidFill>
              </a:defRPr>
            </a:lvl4pPr>
            <a:lvl5pPr>
              <a:defRPr>
                <a:solidFill>
                  <a:srgbClr val="4A4A4A"/>
                </a:solidFill>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p:cNvSpPr>
            <a:spLocks noGrp="1"/>
          </p:cNvSpPr>
          <p:nvPr>
            <p:ph type="ftr" sz="quarter" idx="3"/>
          </p:nvPr>
        </p:nvSpPr>
        <p:spPr>
          <a:xfrm>
            <a:off x="467544" y="6356350"/>
            <a:ext cx="8208912" cy="365125"/>
          </a:xfrm>
          <a:prstGeom prst="rect">
            <a:avLst/>
          </a:prstGeom>
        </p:spPr>
        <p:txBody>
          <a:bodyPr vert="horz" lIns="91440" tIns="45720" rIns="91440" bIns="45720" rtlCol="0" anchor="ctr"/>
          <a:lstStyle>
            <a:lvl1pPr algn="ctr">
              <a:defRPr sz="1100">
                <a:solidFill>
                  <a:schemeClr val="tx1">
                    <a:tint val="75000"/>
                  </a:schemeClr>
                </a:solidFill>
              </a:defRPr>
            </a:lvl1p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2973739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solidFill>
                  <a:srgbClr val="4A4A4A"/>
                </a:solidFill>
              </a:defRPr>
            </a:lvl1pPr>
            <a:lvl2pPr>
              <a:defRPr>
                <a:solidFill>
                  <a:srgbClr val="4A4A4A"/>
                </a:solidFill>
              </a:defRPr>
            </a:lvl2pPr>
            <a:lvl3pPr>
              <a:defRPr>
                <a:solidFill>
                  <a:srgbClr val="4A4A4A"/>
                </a:solidFill>
              </a:defRPr>
            </a:lvl3pPr>
            <a:lvl4pPr>
              <a:defRPr>
                <a:solidFill>
                  <a:srgbClr val="4A4A4A"/>
                </a:solidFill>
              </a:defRPr>
            </a:lvl4pPr>
            <a:lvl5pPr>
              <a:defRPr>
                <a:solidFill>
                  <a:srgbClr val="4A4A4A"/>
                </a:solidFill>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103387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16318" y="1510844"/>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3284984"/>
            <a:ext cx="8229600" cy="2841179"/>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pic>
        <p:nvPicPr>
          <p:cNvPr id="7" name="Picture 2" descr="P:\School en Veiligheid\voorlichting veiligheidsprojecten\Logo's\Nieuwe logo's\SSV-logo-RGB.png"/>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7020272" y="188640"/>
            <a:ext cx="1836661" cy="13222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3827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sldNum="0" hdr="0" dt="0"/>
  <p:txStyles>
    <p:titleStyle>
      <a:lvl1pPr algn="ctr" defTabSz="914400" rtl="0" eaLnBrk="1" latinLnBrk="0" hangingPunct="1">
        <a:spcBef>
          <a:spcPct val="0"/>
        </a:spcBef>
        <a:buNone/>
        <a:defRPr sz="4400" kern="1200">
          <a:solidFill>
            <a:srgbClr val="BF0D3E"/>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4A4A4A"/>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4A4A4A"/>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4A4A4A"/>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4A4A4A"/>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4A4A4A"/>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meldknop.nl/" TargetMode="External"/><Relationship Id="rId2" Type="http://schemas.openxmlformats.org/officeDocument/2006/relationships/hyperlink" Target="http://www.vraaghetdepolitie.nl/" TargetMode="External"/><Relationship Id="rId1" Type="http://schemas.openxmlformats.org/officeDocument/2006/relationships/slideLayout" Target="../slideLayouts/slideLayout2.xml"/><Relationship Id="rId4" Type="http://schemas.openxmlformats.org/officeDocument/2006/relationships/hyperlink" Target="http://www.helpwanted.n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OBgKjpG1nZM&amp;list=FL3J1ieoERWlG1ZoqK2p_Cb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pestweb.n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hyperlink" Target="https://youtu.be/2RN8kYoM1G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
        <p:nvSpPr>
          <p:cNvPr id="5" name="Titel 4"/>
          <p:cNvSpPr>
            <a:spLocks noGrp="1"/>
          </p:cNvSpPr>
          <p:nvPr>
            <p:ph type="title"/>
          </p:nvPr>
        </p:nvSpPr>
        <p:spPr/>
        <p:txBody>
          <a:bodyPr>
            <a:normAutofit fontScale="90000"/>
          </a:bodyPr>
          <a:lstStyle/>
          <a:p>
            <a:r>
              <a:rPr lang="nl-NL" dirty="0"/>
              <a:t>Ouderavond over pesten in het voortgezet onderwijs</a:t>
            </a:r>
          </a:p>
        </p:txBody>
      </p:sp>
      <p:pic>
        <p:nvPicPr>
          <p:cNvPr id="7" name="Picture 3" descr="Sociaal  _0081.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15012" y="3027693"/>
            <a:ext cx="4432212" cy="2954807"/>
          </a:xfrm>
          <a:prstGeom prst="rect">
            <a:avLst/>
          </a:prstGeom>
        </p:spPr>
      </p:pic>
    </p:spTree>
    <p:extLst>
      <p:ext uri="{BB962C8B-B14F-4D97-AF65-F5344CB8AC3E}">
        <p14:creationId xmlns:p14="http://schemas.microsoft.com/office/powerpoint/2010/main" val="17132812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Tips voor jongeren om online pesten te voorkomen</a:t>
            </a:r>
          </a:p>
        </p:txBody>
      </p:sp>
      <p:sp>
        <p:nvSpPr>
          <p:cNvPr id="3" name="Tijdelijke aanduiding voor inhoud 2"/>
          <p:cNvSpPr>
            <a:spLocks noGrp="1"/>
          </p:cNvSpPr>
          <p:nvPr>
            <p:ph idx="1"/>
          </p:nvPr>
        </p:nvSpPr>
        <p:spPr/>
        <p:txBody>
          <a:bodyPr>
            <a:normAutofit fontScale="62500" lnSpcReduction="20000"/>
          </a:bodyPr>
          <a:lstStyle/>
          <a:p>
            <a:r>
              <a:rPr lang="nl-NL" dirty="0"/>
              <a:t>Deel nooit privégegevens.</a:t>
            </a:r>
          </a:p>
          <a:p>
            <a:r>
              <a:rPr lang="nl-NL" dirty="0"/>
              <a:t>Scherm je profiel af.</a:t>
            </a:r>
          </a:p>
          <a:p>
            <a:r>
              <a:rPr lang="nl-NL" dirty="0"/>
              <a:t>Plaats alleen neutrale foto’s.</a:t>
            </a:r>
          </a:p>
          <a:p>
            <a:r>
              <a:rPr lang="nl-NL" dirty="0"/>
              <a:t>Accepteer geen vriendschapsverzoeken van onbekenden.</a:t>
            </a:r>
          </a:p>
          <a:p>
            <a:r>
              <a:rPr lang="nl-NL" dirty="0"/>
              <a:t>Houd inloggegevens altijd geheim.</a:t>
            </a:r>
          </a:p>
          <a:p>
            <a:r>
              <a:rPr lang="nl-NL" dirty="0"/>
              <a:t>Scheld niet online en kwets anderen niet online. </a:t>
            </a:r>
          </a:p>
          <a:p>
            <a:endParaRPr lang="nl-NL" dirty="0"/>
          </a:p>
          <a:p>
            <a:pPr marL="0" indent="0">
              <a:buNone/>
            </a:pPr>
            <a:r>
              <a:rPr lang="nl-NL" b="1" dirty="0"/>
              <a:t>Tip: </a:t>
            </a:r>
            <a:r>
              <a:rPr lang="nl-NL" dirty="0"/>
              <a:t>Vraag uw kind het te vertellen als hij/zij iets vervelends heeft gezien of meegemaakt.</a:t>
            </a:r>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3727015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Tips voor jongeren om online pesten aan te pakken</a:t>
            </a:r>
          </a:p>
        </p:txBody>
      </p:sp>
      <p:sp>
        <p:nvSpPr>
          <p:cNvPr id="3" name="Tijdelijke aanduiding voor inhoud 2"/>
          <p:cNvSpPr>
            <a:spLocks noGrp="1"/>
          </p:cNvSpPr>
          <p:nvPr>
            <p:ph idx="1"/>
          </p:nvPr>
        </p:nvSpPr>
        <p:spPr/>
        <p:txBody>
          <a:bodyPr>
            <a:normAutofit fontScale="70000" lnSpcReduction="20000"/>
          </a:bodyPr>
          <a:lstStyle/>
          <a:p>
            <a:r>
              <a:rPr lang="nl-NL" dirty="0"/>
              <a:t>Bewaar alle mails, berichtjes of filmpjes.</a:t>
            </a:r>
          </a:p>
          <a:p>
            <a:r>
              <a:rPr lang="nl-NL" dirty="0"/>
              <a:t>Blokkeer de </a:t>
            </a:r>
            <a:r>
              <a:rPr lang="nl-NL" dirty="0" err="1"/>
              <a:t>pester</a:t>
            </a:r>
            <a:r>
              <a:rPr lang="nl-NL" dirty="0"/>
              <a:t>(s).</a:t>
            </a:r>
          </a:p>
          <a:p>
            <a:r>
              <a:rPr lang="nl-NL" dirty="0"/>
              <a:t>Staan er filmpjes of berichten op een website, benader dan de eigenaar.</a:t>
            </a:r>
          </a:p>
          <a:p>
            <a:r>
              <a:rPr lang="nl-NL" dirty="0"/>
              <a:t>Voor meer informatie ga naar:</a:t>
            </a:r>
          </a:p>
          <a:p>
            <a:r>
              <a:rPr lang="nl-NL" dirty="0">
                <a:hlinkClick r:id="rId2"/>
              </a:rPr>
              <a:t>www.vraaghetdepolitie.nl</a:t>
            </a:r>
            <a:r>
              <a:rPr lang="nl-NL" dirty="0"/>
              <a:t>.</a:t>
            </a:r>
          </a:p>
          <a:p>
            <a:r>
              <a:rPr lang="nl-NL" dirty="0">
                <a:hlinkClick r:id="rId3"/>
              </a:rPr>
              <a:t>www.meldknop.nl</a:t>
            </a:r>
            <a:endParaRPr lang="nl-NL" dirty="0"/>
          </a:p>
          <a:p>
            <a:r>
              <a:rPr lang="nl-NL" dirty="0">
                <a:hlinkClick r:id="rId4"/>
              </a:rPr>
              <a:t>www.helpwanted.nl</a:t>
            </a:r>
            <a:endParaRPr lang="nl-NL" dirty="0"/>
          </a:p>
          <a:p>
            <a:endParaRPr lang="nl-NL" dirty="0"/>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1725333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Filmpje: Online pesten</a:t>
            </a:r>
          </a:p>
        </p:txBody>
      </p:sp>
      <p:sp>
        <p:nvSpPr>
          <p:cNvPr id="3" name="Tijdelijke aanduiding voor inhoud 2"/>
          <p:cNvSpPr>
            <a:spLocks noGrp="1"/>
          </p:cNvSpPr>
          <p:nvPr>
            <p:ph idx="1"/>
          </p:nvPr>
        </p:nvSpPr>
        <p:spPr/>
        <p:txBody>
          <a:bodyPr/>
          <a:lstStyle/>
          <a:p>
            <a:pPr marL="0" indent="0" algn="ctr">
              <a:buNone/>
            </a:pPr>
            <a:r>
              <a:rPr lang="nl-NL" dirty="0">
                <a:hlinkClick r:id="rId2"/>
              </a:rPr>
              <a:t>Delete </a:t>
            </a:r>
            <a:r>
              <a:rPr lang="nl-NL" dirty="0" err="1">
                <a:hlinkClick r:id="rId2"/>
              </a:rPr>
              <a:t>cyberbullying</a:t>
            </a:r>
            <a:endParaRPr lang="nl-NL" dirty="0"/>
          </a:p>
          <a:p>
            <a:pPr algn="ctr"/>
            <a:endParaRPr lang="nl-NL" dirty="0"/>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2307511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In gesprek met uw kind</a:t>
            </a:r>
          </a:p>
        </p:txBody>
      </p:sp>
      <p:sp>
        <p:nvSpPr>
          <p:cNvPr id="3" name="Tijdelijke aanduiding voor inhoud 2"/>
          <p:cNvSpPr>
            <a:spLocks noGrp="1"/>
          </p:cNvSpPr>
          <p:nvPr>
            <p:ph idx="1"/>
          </p:nvPr>
        </p:nvSpPr>
        <p:spPr/>
        <p:txBody>
          <a:bodyPr>
            <a:noAutofit/>
          </a:bodyPr>
          <a:lstStyle/>
          <a:p>
            <a:pPr marL="0" indent="0">
              <a:buNone/>
            </a:pPr>
            <a:r>
              <a:rPr lang="nl-NL" sz="2300" b="1" dirty="0"/>
              <a:t>Hoe doet u dat? Een aantal tips:</a:t>
            </a:r>
          </a:p>
          <a:p>
            <a:r>
              <a:rPr lang="nl-NL" sz="2300" dirty="0"/>
              <a:t>Gebruik situaties uit het dagelijks leven.</a:t>
            </a:r>
          </a:p>
          <a:p>
            <a:r>
              <a:rPr lang="nl-NL" sz="2300" dirty="0"/>
              <a:t>Vraag uw kind om u wegwijs te maken op sociale media.</a:t>
            </a:r>
          </a:p>
          <a:p>
            <a:r>
              <a:rPr lang="nl-NL" sz="2300" dirty="0"/>
              <a:t>Gebruik humor.</a:t>
            </a:r>
          </a:p>
          <a:p>
            <a:r>
              <a:rPr lang="nl-NL" sz="2300" dirty="0"/>
              <a:t>Voorkom gezichtsverlies van uw kind.</a:t>
            </a:r>
          </a:p>
          <a:p>
            <a:r>
              <a:rPr lang="nl-NL" sz="2300" dirty="0"/>
              <a:t>Stimuleer uw kind om zelf na te denken over het probleem en de oplossing.</a:t>
            </a:r>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3129017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Waarom jongeren niet vertellen over online pesten</a:t>
            </a:r>
          </a:p>
        </p:txBody>
      </p:sp>
      <p:sp>
        <p:nvSpPr>
          <p:cNvPr id="3" name="Tijdelijke aanduiding voor inhoud 2"/>
          <p:cNvSpPr>
            <a:spLocks noGrp="1"/>
          </p:cNvSpPr>
          <p:nvPr>
            <p:ph idx="1"/>
          </p:nvPr>
        </p:nvSpPr>
        <p:spPr/>
        <p:txBody>
          <a:bodyPr>
            <a:normAutofit lnSpcReduction="10000"/>
          </a:bodyPr>
          <a:lstStyle/>
          <a:p>
            <a:r>
              <a:rPr lang="nl-NL" dirty="0"/>
              <a:t>Uit schaamte.</a:t>
            </a:r>
          </a:p>
          <a:p>
            <a:r>
              <a:rPr lang="nl-NL" dirty="0"/>
              <a:t>Door schuldgevoel.</a:t>
            </a:r>
          </a:p>
          <a:p>
            <a:r>
              <a:rPr lang="nl-NL" dirty="0"/>
              <a:t>Vanwege angst.</a:t>
            </a:r>
          </a:p>
          <a:p>
            <a:r>
              <a:rPr lang="nl-NL" dirty="0"/>
              <a:t>Bang dat ze ‘van internet af’ moeten.</a:t>
            </a:r>
          </a:p>
          <a:p>
            <a:r>
              <a:rPr lang="nl-NL" dirty="0"/>
              <a:t>Bang dat ouders direct actie ondernemen.</a:t>
            </a:r>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2058705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Stellingen (2)</a:t>
            </a:r>
          </a:p>
        </p:txBody>
      </p:sp>
      <p:sp>
        <p:nvSpPr>
          <p:cNvPr id="3" name="Tijdelijke aanduiding voor inhoud 2"/>
          <p:cNvSpPr>
            <a:spLocks noGrp="1"/>
          </p:cNvSpPr>
          <p:nvPr>
            <p:ph idx="1"/>
          </p:nvPr>
        </p:nvSpPr>
        <p:spPr/>
        <p:txBody>
          <a:bodyPr/>
          <a:lstStyle/>
          <a:p>
            <a:pPr marL="514350" indent="-514350">
              <a:buFont typeface="+mj-lt"/>
              <a:buAutoNum type="arabicPeriod" startAt="3"/>
            </a:pPr>
            <a:r>
              <a:rPr lang="nl-NL" dirty="0"/>
              <a:t>Online pesten is de verantwoordelijkheid van de school.</a:t>
            </a:r>
          </a:p>
          <a:p>
            <a:pPr marL="514350" indent="-514350">
              <a:buFont typeface="+mj-lt"/>
              <a:buAutoNum type="arabicPeriod" startAt="3"/>
            </a:pPr>
            <a:r>
              <a:rPr lang="nl-NL" dirty="0"/>
              <a:t>Online pesten is minder erg want je kunt de computer uitzetten.</a:t>
            </a:r>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24284016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Anti-pestprotocol</a:t>
            </a:r>
          </a:p>
        </p:txBody>
      </p:sp>
      <p:sp>
        <p:nvSpPr>
          <p:cNvPr id="3" name="Tijdelijke aanduiding voor inhoud 2"/>
          <p:cNvSpPr>
            <a:spLocks noGrp="1"/>
          </p:cNvSpPr>
          <p:nvPr>
            <p:ph idx="1"/>
          </p:nvPr>
        </p:nvSpPr>
        <p:spPr/>
        <p:txBody>
          <a:bodyPr/>
          <a:lstStyle/>
          <a:p>
            <a:r>
              <a:rPr lang="nl-NL" dirty="0"/>
              <a:t>Wat is een anti-pestprotocol?</a:t>
            </a:r>
          </a:p>
          <a:p>
            <a:r>
              <a:rPr lang="nl-NL" dirty="0"/>
              <a:t>Waaruit bestaat zo’n anti-pestprotocol?</a:t>
            </a:r>
          </a:p>
          <a:p>
            <a:r>
              <a:rPr lang="nl-NL" dirty="0"/>
              <a:t>Waarom is het belangrijk?</a:t>
            </a:r>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15605779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Rol van de school</a:t>
            </a:r>
          </a:p>
        </p:txBody>
      </p:sp>
      <p:sp>
        <p:nvSpPr>
          <p:cNvPr id="5" name="Tijdelijke aanduiding voor inhoud 4"/>
          <p:cNvSpPr>
            <a:spLocks noGrp="1"/>
          </p:cNvSpPr>
          <p:nvPr>
            <p:ph idx="1"/>
          </p:nvPr>
        </p:nvSpPr>
        <p:spPr/>
        <p:txBody>
          <a:bodyPr>
            <a:normAutofit fontScale="77500" lnSpcReduction="20000"/>
          </a:bodyPr>
          <a:lstStyle/>
          <a:p>
            <a:pPr marL="0" indent="0">
              <a:buNone/>
            </a:pPr>
            <a:r>
              <a:rPr lang="nl-NL" dirty="0"/>
              <a:t>Met de Wet Veiligheid op school heeft het bevoegd gezag van de school de plicht gekregen om zorg te dragen voor de veiligheid op school.</a:t>
            </a:r>
          </a:p>
          <a:p>
            <a:pPr marL="0" indent="0">
              <a:buNone/>
            </a:pPr>
            <a:endParaRPr lang="nl-NL" dirty="0"/>
          </a:p>
          <a:p>
            <a:pPr marL="0" indent="0">
              <a:buNone/>
            </a:pPr>
            <a:r>
              <a:rPr lang="nl-NL" b="1" dirty="0"/>
              <a:t>Bij wie kunt u als ouder terecht als uw kind te maken heeft met pesten?</a:t>
            </a:r>
          </a:p>
          <a:p>
            <a:r>
              <a:rPr lang="nl-NL" dirty="0"/>
              <a:t>Bij de mentor</a:t>
            </a:r>
          </a:p>
          <a:p>
            <a:r>
              <a:rPr lang="nl-NL" dirty="0"/>
              <a:t>Aanspreekpunt pesten</a:t>
            </a:r>
          </a:p>
          <a:p>
            <a:endParaRPr lang="nl-NL" dirty="0"/>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20716278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Wat doet de school al?</a:t>
            </a:r>
          </a:p>
        </p:txBody>
      </p:sp>
      <p:sp>
        <p:nvSpPr>
          <p:cNvPr id="3" name="Tijdelijke aanduiding voor inhoud 2"/>
          <p:cNvSpPr>
            <a:spLocks noGrp="1"/>
          </p:cNvSpPr>
          <p:nvPr>
            <p:ph idx="1"/>
          </p:nvPr>
        </p:nvSpPr>
        <p:spPr/>
        <p:txBody>
          <a:bodyPr/>
          <a:lstStyle/>
          <a:p>
            <a:r>
              <a:rPr lang="nl-NL" i="1" dirty="0"/>
              <a:t>Door de school zelf in te vullen…</a:t>
            </a:r>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41954777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Pestweb</a:t>
            </a:r>
            <a:endParaRPr lang="nl-NL" dirty="0"/>
          </a:p>
        </p:txBody>
      </p:sp>
      <p:sp>
        <p:nvSpPr>
          <p:cNvPr id="3" name="Tijdelijke aanduiding voor inhoud 2"/>
          <p:cNvSpPr>
            <a:spLocks noGrp="1"/>
          </p:cNvSpPr>
          <p:nvPr>
            <p:ph idx="1"/>
          </p:nvPr>
        </p:nvSpPr>
        <p:spPr/>
        <p:txBody>
          <a:bodyPr>
            <a:normAutofit fontScale="85000" lnSpcReduction="10000"/>
          </a:bodyPr>
          <a:lstStyle/>
          <a:p>
            <a:pPr marL="0" indent="0">
              <a:buNone/>
            </a:pPr>
            <a:r>
              <a:rPr lang="nl-NL" b="1" dirty="0"/>
              <a:t>Voor wie is </a:t>
            </a:r>
            <a:r>
              <a:rPr lang="nl-NL" b="1" dirty="0" err="1"/>
              <a:t>Pestweb</a:t>
            </a:r>
            <a:r>
              <a:rPr lang="nl-NL" b="1" dirty="0"/>
              <a:t>?</a:t>
            </a:r>
          </a:p>
          <a:p>
            <a:r>
              <a:rPr lang="nl-NL" dirty="0"/>
              <a:t>Voor leerlingen in het basis- en voortgezet onderwijs</a:t>
            </a:r>
          </a:p>
          <a:p>
            <a:endParaRPr lang="nl-NL" dirty="0"/>
          </a:p>
          <a:p>
            <a:pPr marL="0" indent="0">
              <a:buNone/>
            </a:pPr>
            <a:r>
              <a:rPr lang="nl-NL" b="1" dirty="0"/>
              <a:t>Wat doet </a:t>
            </a:r>
            <a:r>
              <a:rPr lang="nl-NL" b="1" dirty="0" err="1"/>
              <a:t>Pestweb</a:t>
            </a:r>
            <a:r>
              <a:rPr lang="nl-NL" b="1" dirty="0"/>
              <a:t>?</a:t>
            </a:r>
          </a:p>
          <a:p>
            <a:r>
              <a:rPr lang="nl-NL" dirty="0"/>
              <a:t>Informatie en tips over pesten op school</a:t>
            </a:r>
          </a:p>
          <a:p>
            <a:r>
              <a:rPr lang="nl-NL" dirty="0"/>
              <a:t>Ga naar: </a:t>
            </a:r>
            <a:r>
              <a:rPr lang="nl-NL" dirty="0">
                <a:hlinkClick r:id="rId2"/>
              </a:rPr>
              <a:t>www.pestweb.nl</a:t>
            </a:r>
            <a:r>
              <a:rPr lang="nl-NL" dirty="0"/>
              <a:t> </a:t>
            </a:r>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107155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Agenda</a:t>
            </a:r>
          </a:p>
        </p:txBody>
      </p:sp>
      <p:sp>
        <p:nvSpPr>
          <p:cNvPr id="3" name="Tijdelijke aanduiding voor inhoud 2"/>
          <p:cNvSpPr>
            <a:spLocks noGrp="1"/>
          </p:cNvSpPr>
          <p:nvPr>
            <p:ph idx="1"/>
          </p:nvPr>
        </p:nvSpPr>
        <p:spPr/>
        <p:txBody>
          <a:bodyPr/>
          <a:lstStyle/>
          <a:p>
            <a:r>
              <a:rPr lang="nl-NL" dirty="0"/>
              <a:t>Informatie over pesten.</a:t>
            </a:r>
          </a:p>
          <a:p>
            <a:r>
              <a:rPr lang="nl-NL" dirty="0"/>
              <a:t>Wat doen jongeren online?</a:t>
            </a:r>
          </a:p>
          <a:p>
            <a:r>
              <a:rPr lang="nl-NL" dirty="0"/>
              <a:t>Tips voor ouders.</a:t>
            </a:r>
          </a:p>
          <a:p>
            <a:r>
              <a:rPr lang="nl-NL" dirty="0"/>
              <a:t>Wat doet de school aan pesten?</a:t>
            </a:r>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3632068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nl-NL" dirty="0"/>
              <a:t>Vragen?</a:t>
            </a:r>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783090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16318" y="557897"/>
            <a:ext cx="8229600" cy="1143000"/>
          </a:xfrm>
        </p:spPr>
        <p:txBody>
          <a:bodyPr/>
          <a:lstStyle/>
          <a:p>
            <a:r>
              <a:rPr lang="nl-NL" dirty="0"/>
              <a:t>Pesten</a:t>
            </a:r>
          </a:p>
        </p:txBody>
      </p:sp>
      <p:sp>
        <p:nvSpPr>
          <p:cNvPr id="3" name="Tijdelijke aanduiding voor inhoud 2"/>
          <p:cNvSpPr>
            <a:spLocks noGrp="1"/>
          </p:cNvSpPr>
          <p:nvPr>
            <p:ph idx="1"/>
          </p:nvPr>
        </p:nvSpPr>
        <p:spPr>
          <a:xfrm>
            <a:off x="498082" y="1548558"/>
            <a:ext cx="8229600" cy="2841179"/>
          </a:xfrm>
        </p:spPr>
        <p:txBody>
          <a:bodyPr>
            <a:normAutofit/>
          </a:bodyPr>
          <a:lstStyle/>
          <a:p>
            <a:r>
              <a:rPr lang="nl-NL" sz="1800" b="1" dirty="0"/>
              <a:t>Wat is pesten?</a:t>
            </a:r>
            <a:br>
              <a:rPr lang="nl-NL" sz="1800" b="1" dirty="0"/>
            </a:br>
            <a:r>
              <a:rPr lang="nl-NL" sz="1800" dirty="0"/>
              <a:t>Van pesten is er sprake als ‘</a:t>
            </a:r>
            <a:r>
              <a:rPr lang="nl-NL" sz="1800" i="1" dirty="0"/>
              <a:t>iemand herhaaldelijk en langdurig wordt blootgesteld aan negatieve handelingen door één of meer personen</a:t>
            </a:r>
            <a:r>
              <a:rPr lang="nl-NL" sz="1800" dirty="0"/>
              <a:t>’ (Dan </a:t>
            </a:r>
            <a:r>
              <a:rPr lang="nl-NL" sz="1800" dirty="0" err="1"/>
              <a:t>Olweus</a:t>
            </a:r>
            <a:r>
              <a:rPr lang="nl-NL" sz="1800" dirty="0"/>
              <a:t>). De negatieve handelingen zijn structureel tegen dezelfde persoon gericht en er is sprake van machtsongelijkheid. Pesten gebeurt vaak in een specifieke groepscontext (…) die zich kenmerkt door een onveilige en negatieve basissfeer in de groep (Mieke van </a:t>
            </a:r>
            <a:r>
              <a:rPr lang="nl-NL" sz="1800" dirty="0" err="1"/>
              <a:t>Stigt</a:t>
            </a:r>
            <a:r>
              <a:rPr lang="nl-NL" sz="1800" dirty="0"/>
              <a:t>). </a:t>
            </a:r>
          </a:p>
          <a:p>
            <a:r>
              <a:rPr lang="nl-NL" sz="1800" b="1" dirty="0"/>
              <a:t>Wat is het verschil tussen plagen en pesten?</a:t>
            </a:r>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graphicFrame>
        <p:nvGraphicFramePr>
          <p:cNvPr id="5" name="Tabel 4"/>
          <p:cNvGraphicFramePr>
            <a:graphicFrameLocks noGrp="1"/>
          </p:cNvGraphicFramePr>
          <p:nvPr>
            <p:extLst>
              <p:ext uri="{D42A27DB-BD31-4B8C-83A1-F6EECF244321}">
                <p14:modId xmlns:p14="http://schemas.microsoft.com/office/powerpoint/2010/main" val="2035814733"/>
              </p:ext>
            </p:extLst>
          </p:nvPr>
        </p:nvGraphicFramePr>
        <p:xfrm>
          <a:off x="1614794" y="4067715"/>
          <a:ext cx="5832648" cy="2062706"/>
        </p:xfrm>
        <a:graphic>
          <a:graphicData uri="http://schemas.openxmlformats.org/drawingml/2006/table">
            <a:tbl>
              <a:tblPr firstRow="1" bandRow="1">
                <a:tableStyleId>{5C22544A-7EE6-4342-B048-85BDC9FD1C3A}</a:tableStyleId>
              </a:tblPr>
              <a:tblGrid>
                <a:gridCol w="2916324">
                  <a:extLst>
                    <a:ext uri="{9D8B030D-6E8A-4147-A177-3AD203B41FA5}">
                      <a16:colId xmlns:a16="http://schemas.microsoft.com/office/drawing/2014/main" val="20000"/>
                    </a:ext>
                  </a:extLst>
                </a:gridCol>
                <a:gridCol w="2916324">
                  <a:extLst>
                    <a:ext uri="{9D8B030D-6E8A-4147-A177-3AD203B41FA5}">
                      <a16:colId xmlns:a16="http://schemas.microsoft.com/office/drawing/2014/main" val="20001"/>
                    </a:ext>
                  </a:extLst>
                </a:gridCol>
              </a:tblGrid>
              <a:tr h="356384">
                <a:tc>
                  <a:txBody>
                    <a:bodyPr/>
                    <a:lstStyle/>
                    <a:p>
                      <a:r>
                        <a:rPr lang="nl-NL" dirty="0"/>
                        <a:t>pesten</a:t>
                      </a:r>
                    </a:p>
                  </a:txBody>
                  <a:tcPr/>
                </a:tc>
                <a:tc>
                  <a:txBody>
                    <a:bodyPr/>
                    <a:lstStyle/>
                    <a:p>
                      <a:r>
                        <a:rPr lang="nl-NL" dirty="0"/>
                        <a:t>plagen</a:t>
                      </a:r>
                    </a:p>
                  </a:txBody>
                  <a:tcPr/>
                </a:tc>
                <a:extLst>
                  <a:ext uri="{0D108BD9-81ED-4DB2-BD59-A6C34878D82A}">
                    <a16:rowId xmlns:a16="http://schemas.microsoft.com/office/drawing/2014/main" val="10000"/>
                  </a:ext>
                </a:extLst>
              </a:tr>
              <a:tr h="6198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b="0" dirty="0"/>
                        <a:t>opzettelijk, om iemand te kwetsen</a:t>
                      </a:r>
                    </a:p>
                    <a:p>
                      <a:endParaRPr lang="nl-NL"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b="0" dirty="0"/>
                        <a:t>niet opzettelijk</a:t>
                      </a:r>
                      <a:r>
                        <a:rPr lang="nl-NL" sz="1200" b="0" baseline="0" dirty="0"/>
                        <a:t> of </a:t>
                      </a:r>
                      <a:r>
                        <a:rPr lang="nl-NL" sz="1200" b="0" dirty="0"/>
                        <a:t>kwetsend bedoeld </a:t>
                      </a:r>
                    </a:p>
                    <a:p>
                      <a:endParaRPr lang="nl-NL" sz="1200" dirty="0"/>
                    </a:p>
                  </a:txBody>
                  <a:tcPr/>
                </a:tc>
                <a:extLst>
                  <a:ext uri="{0D108BD9-81ED-4DB2-BD59-A6C34878D82A}">
                    <a16:rowId xmlns:a16="http://schemas.microsoft.com/office/drawing/2014/main" val="10001"/>
                  </a:ext>
                </a:extLst>
              </a:tr>
              <a:tr h="6198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dirty="0"/>
                        <a:t>telkens opnieuw tegen zelfde persoon</a:t>
                      </a:r>
                    </a:p>
                    <a:p>
                      <a:endParaRPr lang="nl-NL"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dirty="0"/>
                        <a:t>gebeurt af en toe en steeds bij iemand anders</a:t>
                      </a:r>
                    </a:p>
                  </a:txBody>
                  <a:tcPr/>
                </a:tc>
                <a:extLst>
                  <a:ext uri="{0D108BD9-81ED-4DB2-BD59-A6C34878D82A}">
                    <a16:rowId xmlns:a16="http://schemas.microsoft.com/office/drawing/2014/main" val="10002"/>
                  </a:ext>
                </a:extLst>
              </a:tr>
              <a:tr h="4454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dirty="0"/>
                        <a:t>machtsongelijkheid</a:t>
                      </a:r>
                    </a:p>
                    <a:p>
                      <a:endParaRPr lang="nl-NL"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dirty="0"/>
                        <a:t>kinderen ongeveer even sterk</a:t>
                      </a:r>
                    </a:p>
                    <a:p>
                      <a:endParaRPr lang="nl-NL" sz="12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784018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Redenen</a:t>
            </a:r>
          </a:p>
        </p:txBody>
      </p:sp>
      <p:sp>
        <p:nvSpPr>
          <p:cNvPr id="8" name="Tijdelijke aanduiding voor inhoud 7"/>
          <p:cNvSpPr>
            <a:spLocks noGrp="1"/>
          </p:cNvSpPr>
          <p:nvPr>
            <p:ph idx="1"/>
          </p:nvPr>
        </p:nvSpPr>
        <p:spPr>
          <a:xfrm>
            <a:off x="457200" y="2446020"/>
            <a:ext cx="8229600" cy="3680143"/>
          </a:xfrm>
        </p:spPr>
        <p:txBody>
          <a:bodyPr>
            <a:normAutofit fontScale="55000" lnSpcReduction="20000"/>
          </a:bodyPr>
          <a:lstStyle/>
          <a:p>
            <a:pPr marL="0" indent="0">
              <a:buNone/>
            </a:pPr>
            <a:r>
              <a:rPr lang="nl-NL" b="1" dirty="0"/>
              <a:t>Waarom pesten kinderen?</a:t>
            </a:r>
          </a:p>
          <a:p>
            <a:r>
              <a:rPr lang="nl-NL" dirty="0"/>
              <a:t>Uit angst</a:t>
            </a:r>
          </a:p>
          <a:p>
            <a:r>
              <a:rPr lang="nl-NL" dirty="0"/>
              <a:t>Omdat het ‘stoer’ is</a:t>
            </a:r>
          </a:p>
          <a:p>
            <a:r>
              <a:rPr lang="nl-NL" dirty="0"/>
              <a:t>Erbij willen horen </a:t>
            </a:r>
          </a:p>
          <a:p>
            <a:r>
              <a:rPr lang="nl-NL" dirty="0"/>
              <a:t>Problemen thuis</a:t>
            </a:r>
          </a:p>
          <a:p>
            <a:r>
              <a:rPr lang="nl-NL" dirty="0"/>
              <a:t>...</a:t>
            </a:r>
          </a:p>
          <a:p>
            <a:endParaRPr lang="nl-NL" dirty="0"/>
          </a:p>
          <a:p>
            <a:pPr marL="0" indent="0">
              <a:buNone/>
            </a:pPr>
            <a:r>
              <a:rPr lang="nl-NL" b="1" dirty="0"/>
              <a:t>Waarom worden sommige kinderen gepest?</a:t>
            </a:r>
          </a:p>
          <a:p>
            <a:pPr marL="0" indent="0">
              <a:buNone/>
            </a:pPr>
            <a:r>
              <a:rPr lang="nl-NL" i="1" dirty="0"/>
              <a:t>Drie factoren die van invloed kunnen zijn:</a:t>
            </a:r>
          </a:p>
          <a:p>
            <a:r>
              <a:rPr lang="nl-NL" dirty="0"/>
              <a:t>‘Anders zijn’</a:t>
            </a:r>
          </a:p>
          <a:p>
            <a:r>
              <a:rPr lang="nl-NL" dirty="0"/>
              <a:t>Minder weerbaar zijn</a:t>
            </a:r>
          </a:p>
          <a:p>
            <a:r>
              <a:rPr lang="nl-NL" dirty="0"/>
              <a:t>Eerder gepest zijn</a:t>
            </a:r>
          </a:p>
        </p:txBody>
      </p:sp>
      <p:sp>
        <p:nvSpPr>
          <p:cNvPr id="4" name="Tijdelijke aanduiding voor voettekst 3"/>
          <p:cNvSpPr>
            <a:spLocks noGrp="1"/>
          </p:cNvSpPr>
          <p:nvPr>
            <p:ph type="ftr" sz="quarter" idx="3"/>
          </p:nvPr>
        </p:nvSpPr>
        <p:spPr/>
        <p:txBody>
          <a:bodyPr/>
          <a:lstStyle/>
          <a:p>
            <a:r>
              <a:rPr lang="nl-NL" dirty="0"/>
              <a:t>Stichting School &amp; Veiligheid ondersteunt scholen bij het bevorderen van een sociaal veilig klimaat. www.schoolenveiligheid.nl</a:t>
            </a:r>
          </a:p>
        </p:txBody>
      </p:sp>
    </p:spTree>
    <p:extLst>
      <p:ext uri="{BB962C8B-B14F-4D97-AF65-F5344CB8AC3E}">
        <p14:creationId xmlns:p14="http://schemas.microsoft.com/office/powerpoint/2010/main" val="257640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Signalen</a:t>
            </a:r>
          </a:p>
        </p:txBody>
      </p:sp>
      <p:sp>
        <p:nvSpPr>
          <p:cNvPr id="3" name="Tijdelijke aanduiding voor inhoud 2"/>
          <p:cNvSpPr>
            <a:spLocks noGrp="1"/>
          </p:cNvSpPr>
          <p:nvPr>
            <p:ph idx="1"/>
          </p:nvPr>
        </p:nvSpPr>
        <p:spPr/>
        <p:txBody>
          <a:bodyPr>
            <a:normAutofit lnSpcReduction="10000"/>
          </a:bodyPr>
          <a:lstStyle/>
          <a:p>
            <a:r>
              <a:rPr lang="nl-NL" dirty="0"/>
              <a:t>Vaak hoofdpijn of buikpijn</a:t>
            </a:r>
          </a:p>
          <a:p>
            <a:r>
              <a:rPr lang="nl-NL" dirty="0"/>
              <a:t>Angst om naar school te gaan</a:t>
            </a:r>
          </a:p>
          <a:p>
            <a:r>
              <a:rPr lang="nl-NL" dirty="0"/>
              <a:t>Schoolresultaten gaan achteruit</a:t>
            </a:r>
          </a:p>
          <a:p>
            <a:r>
              <a:rPr lang="nl-NL" dirty="0"/>
              <a:t>Afzonderen</a:t>
            </a:r>
          </a:p>
          <a:p>
            <a:r>
              <a:rPr lang="nl-NL" dirty="0"/>
              <a:t>Weinig tot geen vrienden</a:t>
            </a:r>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507990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Gevolgen van pesten</a:t>
            </a:r>
          </a:p>
        </p:txBody>
      </p:sp>
      <p:sp>
        <p:nvSpPr>
          <p:cNvPr id="3" name="Tijdelijke aanduiding voor inhoud 2"/>
          <p:cNvSpPr>
            <a:spLocks noGrp="1"/>
          </p:cNvSpPr>
          <p:nvPr>
            <p:ph idx="1"/>
          </p:nvPr>
        </p:nvSpPr>
        <p:spPr/>
        <p:txBody>
          <a:bodyPr>
            <a:normAutofit fontScale="55000" lnSpcReduction="20000"/>
          </a:bodyPr>
          <a:lstStyle/>
          <a:p>
            <a:r>
              <a:rPr lang="nl-NL" dirty="0"/>
              <a:t>Psychische gevolgen</a:t>
            </a:r>
          </a:p>
          <a:p>
            <a:r>
              <a:rPr lang="nl-NL" dirty="0"/>
              <a:t>Sociale gevolgen</a:t>
            </a:r>
          </a:p>
          <a:p>
            <a:r>
              <a:rPr lang="nl-NL" dirty="0"/>
              <a:t>Lichamelijke gevolgen</a:t>
            </a:r>
          </a:p>
          <a:p>
            <a:endParaRPr lang="nl-NL" dirty="0"/>
          </a:p>
          <a:p>
            <a:pPr marL="0" indent="0">
              <a:buNone/>
              <a:tabLst>
                <a:tab pos="1257300" algn="l"/>
              </a:tabLst>
            </a:pPr>
            <a:r>
              <a:rPr lang="nl-NL" dirty="0"/>
              <a:t>	voor zowel slachtoffer als </a:t>
            </a:r>
            <a:r>
              <a:rPr lang="nl-NL" dirty="0" err="1"/>
              <a:t>pester</a:t>
            </a:r>
            <a:endParaRPr lang="nl-NL" dirty="0"/>
          </a:p>
          <a:p>
            <a:endParaRPr lang="nl-NL" dirty="0"/>
          </a:p>
          <a:p>
            <a:pPr marL="0" indent="0">
              <a:buNone/>
            </a:pPr>
            <a:r>
              <a:rPr lang="nl-NL" i="1" dirty="0"/>
              <a:t>Maar ook voor de rest van de klas:</a:t>
            </a:r>
          </a:p>
          <a:p>
            <a:r>
              <a:rPr lang="nl-NL" dirty="0"/>
              <a:t>ongezellige sfeer/slechte sfeer</a:t>
            </a:r>
          </a:p>
          <a:p>
            <a:r>
              <a:rPr lang="nl-NL" dirty="0"/>
              <a:t>er wordt niet goed meer mee gedaan in de les</a:t>
            </a:r>
          </a:p>
          <a:p>
            <a:r>
              <a:rPr lang="nl-NL" dirty="0"/>
              <a:t>klasgenoten voelen zich rot</a:t>
            </a:r>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
        <p:nvSpPr>
          <p:cNvPr id="5" name="Right Arrow 3"/>
          <p:cNvSpPr/>
          <p:nvPr/>
        </p:nvSpPr>
        <p:spPr>
          <a:xfrm>
            <a:off x="683568" y="4285094"/>
            <a:ext cx="978408" cy="484632"/>
          </a:xfrm>
          <a:prstGeom prst="rightArrow">
            <a:avLst/>
          </a:prstGeom>
          <a:solidFill>
            <a:srgbClr val="FF0000"/>
          </a:solidFill>
        </p:spPr>
        <p:style>
          <a:lnRef idx="1">
            <a:schemeClr val="dk1"/>
          </a:lnRef>
          <a:fillRef idx="3">
            <a:schemeClr val="dk1"/>
          </a:fillRef>
          <a:effectRef idx="2">
            <a:schemeClr val="dk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596676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Stellingen (1)</a:t>
            </a:r>
          </a:p>
        </p:txBody>
      </p:sp>
      <p:sp>
        <p:nvSpPr>
          <p:cNvPr id="3" name="Tijdelijke aanduiding voor inhoud 2"/>
          <p:cNvSpPr>
            <a:spLocks noGrp="1"/>
          </p:cNvSpPr>
          <p:nvPr>
            <p:ph idx="1"/>
          </p:nvPr>
        </p:nvSpPr>
        <p:spPr/>
        <p:txBody>
          <a:bodyPr/>
          <a:lstStyle/>
          <a:p>
            <a:pPr marL="514350" indent="-514350">
              <a:buFont typeface="+mj-lt"/>
              <a:buAutoNum type="arabicPeriod"/>
            </a:pPr>
            <a:r>
              <a:rPr lang="nl-NL" dirty="0"/>
              <a:t>Van pesten word je hard, daar moet je maar tegen kunnen.</a:t>
            </a:r>
          </a:p>
          <a:p>
            <a:pPr marL="514350" indent="-514350">
              <a:buFont typeface="+mj-lt"/>
              <a:buAutoNum type="arabicPeriod"/>
            </a:pPr>
            <a:r>
              <a:rPr lang="nl-NL" dirty="0"/>
              <a:t>Als je ziet dat er gepest wordt, ben je ook verantwoordelijk.</a:t>
            </a:r>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2532632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Wat doen jongeren online?</a:t>
            </a:r>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7320" y="2392927"/>
            <a:ext cx="1408113" cy="1408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4941168"/>
            <a:ext cx="1524000"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4168" y="4725144"/>
            <a:ext cx="1968500" cy="127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04343" y="4933702"/>
            <a:ext cx="1566863" cy="1474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4187" y="3241409"/>
            <a:ext cx="18907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07904" y="421817"/>
            <a:ext cx="1274763" cy="1341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ijdelijke aanduiding voor inhoud 11"/>
          <p:cNvSpPr>
            <a:spLocks noGrp="1"/>
          </p:cNvSpPr>
          <p:nvPr>
            <p:ph idx="1"/>
          </p:nvPr>
        </p:nvSpPr>
        <p:spPr>
          <a:xfrm>
            <a:off x="1950662" y="2593231"/>
            <a:ext cx="6194097" cy="2841179"/>
          </a:xfrm>
        </p:spPr>
        <p:txBody>
          <a:bodyPr/>
          <a:lstStyle/>
          <a:p>
            <a:r>
              <a:rPr lang="nl-NL" dirty="0"/>
              <a:t>Sociale media</a:t>
            </a:r>
          </a:p>
          <a:p>
            <a:r>
              <a:rPr lang="nl-NL" dirty="0"/>
              <a:t>Informatie zoeken/huiswerk</a:t>
            </a:r>
          </a:p>
          <a:p>
            <a:r>
              <a:rPr lang="nl-NL" dirty="0"/>
              <a:t>Gamen</a:t>
            </a:r>
          </a:p>
          <a:p>
            <a:r>
              <a:rPr lang="nl-NL" dirty="0"/>
              <a:t>Filmpjes bekijken</a:t>
            </a:r>
          </a:p>
        </p:txBody>
      </p:sp>
      <p:pic>
        <p:nvPicPr>
          <p:cNvPr id="3" name="Picture 6" descr="Tik Tok | Brands of the World™ | Download vector logos and logotypes">
            <a:extLst>
              <a:ext uri="{FF2B5EF4-FFF2-40B4-BE49-F238E27FC236}">
                <a16:creationId xmlns:a16="http://schemas.microsoft.com/office/drawing/2014/main" id="{6F2216E5-892C-4C20-AAF1-596733DCA3F3}"/>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l="16409" t="17925" r="16524" b="19083"/>
          <a:stretch/>
        </p:blipFill>
        <p:spPr bwMode="auto">
          <a:xfrm>
            <a:off x="467544" y="394165"/>
            <a:ext cx="1245659" cy="11699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8807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Filmpje: Online pesten</a:t>
            </a:r>
          </a:p>
        </p:txBody>
      </p:sp>
      <p:sp>
        <p:nvSpPr>
          <p:cNvPr id="6" name="Tijdelijke aanduiding voor inhoud 5"/>
          <p:cNvSpPr>
            <a:spLocks noGrp="1"/>
          </p:cNvSpPr>
          <p:nvPr>
            <p:ph idx="1"/>
          </p:nvPr>
        </p:nvSpPr>
        <p:spPr/>
        <p:txBody>
          <a:bodyPr/>
          <a:lstStyle/>
          <a:p>
            <a:pPr marL="0" indent="0" algn="ctr">
              <a:buNone/>
            </a:pPr>
            <a:r>
              <a:rPr lang="nl-NL" dirty="0">
                <a:hlinkClick r:id="rId2"/>
              </a:rPr>
              <a:t>Jongeren aan het woord over hun ervaringen met online pesten</a:t>
            </a:r>
            <a:endParaRPr lang="nl-NL" dirty="0"/>
          </a:p>
          <a:p>
            <a:endParaRPr lang="nl-NL" dirty="0"/>
          </a:p>
          <a:p>
            <a:endParaRPr lang="nl-NL" dirty="0"/>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3482550923"/>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AAE2BA75A1A0A4CB550B5038E081031" ma:contentTypeVersion="" ma:contentTypeDescription="Een nieuw document maken." ma:contentTypeScope="" ma:versionID="2a484e3dc242278a9f1c077602339140">
  <xsd:schema xmlns:xsd="http://www.w3.org/2001/XMLSchema" xmlns:xs="http://www.w3.org/2001/XMLSchema" xmlns:p="http://schemas.microsoft.com/office/2006/metadata/properties" xmlns:ns2="1862e138-6318-40c5-95fa-f3f89f47416c" xmlns:ns3="bd778418-39ea-47ef-8f35-0774645662ac" targetNamespace="http://schemas.microsoft.com/office/2006/metadata/properties" ma:root="true" ma:fieldsID="a48f72282837b6f657cafe9350ffaa59" ns2:_="" ns3:_="">
    <xsd:import namespace="1862e138-6318-40c5-95fa-f3f89f47416c"/>
    <xsd:import namespace="bd778418-39ea-47ef-8f35-0774645662a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62e138-6318-40c5-95fa-f3f89f47416c"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d778418-39ea-47ef-8f35-0774645662ac"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5CF7A7A-4857-49CE-97B8-1889FE8722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62e138-6318-40c5-95fa-f3f89f47416c"/>
    <ds:schemaRef ds:uri="bd778418-39ea-47ef-8f35-0774645662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59E931C-02F4-4E98-817E-7C1F82290BC9}">
  <ds:schemaRefs>
    <ds:schemaRef ds:uri="http://schemas.microsoft.com/sharepoint/v3/contenttype/forms"/>
  </ds:schemaRefs>
</ds:datastoreItem>
</file>

<file path=customXml/itemProps3.xml><?xml version="1.0" encoding="utf-8"?>
<ds:datastoreItem xmlns:ds="http://schemas.openxmlformats.org/officeDocument/2006/customXml" ds:itemID="{0F0A8ACC-6C63-471C-A2FA-F0C080B2DBA4}">
  <ds:schemaRefs>
    <ds:schemaRef ds:uri="http://www.w3.org/XML/1998/namespace"/>
    <ds:schemaRef ds:uri="http://schemas.microsoft.com/office/2006/metadata/properties"/>
    <ds:schemaRef ds:uri="http://purl.org/dc/elements/1.1/"/>
    <ds:schemaRef ds:uri="1862e138-6318-40c5-95fa-f3f89f47416c"/>
    <ds:schemaRef ds:uri="http://schemas.microsoft.com/office/2006/documentManagement/types"/>
    <ds:schemaRef ds:uri="http://schemas.microsoft.com/office/infopath/2007/PartnerControls"/>
    <ds:schemaRef ds:uri="http://schemas.openxmlformats.org/package/2006/metadata/core-properties"/>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122</TotalTime>
  <Words>1060</Words>
  <Application>Microsoft Office PowerPoint</Application>
  <PresentationFormat>Diavoorstelling (4:3)</PresentationFormat>
  <Paragraphs>132</Paragraphs>
  <Slides>20</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20</vt:i4>
      </vt:variant>
    </vt:vector>
  </HeadingPairs>
  <TitlesOfParts>
    <vt:vector size="23" baseType="lpstr">
      <vt:lpstr>Arial</vt:lpstr>
      <vt:lpstr>Calibri</vt:lpstr>
      <vt:lpstr>Kantoorthema</vt:lpstr>
      <vt:lpstr>Ouderavond over pesten in het voortgezet onderwijs</vt:lpstr>
      <vt:lpstr>Agenda</vt:lpstr>
      <vt:lpstr>Pesten</vt:lpstr>
      <vt:lpstr>Redenen</vt:lpstr>
      <vt:lpstr>Signalen</vt:lpstr>
      <vt:lpstr>Gevolgen van pesten</vt:lpstr>
      <vt:lpstr>Stellingen (1)</vt:lpstr>
      <vt:lpstr>Wat doen jongeren online?</vt:lpstr>
      <vt:lpstr>Filmpje: Online pesten</vt:lpstr>
      <vt:lpstr>Tips voor jongeren om online pesten te voorkomen</vt:lpstr>
      <vt:lpstr>Tips voor jongeren om online pesten aan te pakken</vt:lpstr>
      <vt:lpstr>Filmpje: Online pesten</vt:lpstr>
      <vt:lpstr>In gesprek met uw kind</vt:lpstr>
      <vt:lpstr>Waarom jongeren niet vertellen over online pesten</vt:lpstr>
      <vt:lpstr>Stellingen (2)</vt:lpstr>
      <vt:lpstr>Anti-pestprotocol</vt:lpstr>
      <vt:lpstr>Rol van de school</vt:lpstr>
      <vt:lpstr>Wat doet de school al?</vt:lpstr>
      <vt:lpstr>Pestweb</vt:lpstr>
      <vt:lpstr>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Tillema</dc:creator>
  <cp:lastModifiedBy>Marieke Frederiks</cp:lastModifiedBy>
  <cp:revision>12</cp:revision>
  <dcterms:modified xsi:type="dcterms:W3CDTF">2020-10-21T11:25:35Z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0x0101000AAE2BA75A1A0A4CB550B5038E081031</vt:lpwstr>
  </property>
</Properties>
</file>